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C7E3"/>
    <a:srgbClr val="009EC7"/>
    <a:srgbClr val="0066CC"/>
    <a:srgbClr val="A5A7AA"/>
    <a:srgbClr val="007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4B63BB-317A-0EB6-356C-323E7245CE40}" v="175" dt="2025-02-19T15:34:47.5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cfuentes\Desktop\Untitled-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253038"/>
            <a:ext cx="419100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:\Users\cfuentes\Desktop\Untitled-2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304800"/>
            <a:ext cx="3400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10E83-C4EB-46E4-9844-AC9DC1AB9F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36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FF713-4049-47F2-A200-D13E8009CC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22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0CDB4-10FD-448D-AE59-6763B5AB32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034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2E619-20FD-4B18-BF7D-AA2F368EDF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06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4F8C9-7D00-416D-8DA0-8099152924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36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35A93-BF95-4C4B-BBBF-1C95981628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009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7E9E1-CAB8-44DA-A43F-E214EADC19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08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091BD-0FF7-4FAA-9567-B973932C3F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783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0D69E-C9A1-4BC9-B62B-58E659E91C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10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B543C-702F-4DD6-8BBC-3B22350B18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72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0AD1D-16D7-4AA8-BF9F-5F93B7F3FB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29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4C4DC-4D76-4DCB-993B-145D2ABAD0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52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cfuentes\Desktop\Untitled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684838"/>
            <a:ext cx="2971800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C:\Users\cfuentes\Desktop\Untitled-2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234113"/>
            <a:ext cx="17240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2A1C346-7581-4712-9937-77581D8AB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CC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CC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CC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CC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CC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rgbClr val="0066CC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rgbClr val="0066CC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rgbClr val="0066CC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rgbClr val="0066C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ourpains.org" TargetMode="External"/><Relationship Id="rId2" Type="http://schemas.openxmlformats.org/officeDocument/2006/relationships/hyperlink" Target="http://www.painfreebirthing.com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b="0" dirty="0">
                <a:ea typeface="+mj-lt"/>
                <a:cs typeface="+mj-lt"/>
              </a:rPr>
              <a:t>L’accouchement et vous</a:t>
            </a:r>
            <a:endParaRPr lang="en-US" dirty="0"/>
          </a:p>
          <a:p>
            <a:endParaRPr lang="en-US" altLang="en-US" dirty="0">
              <a:cs typeface="Arial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571500" y="3048000"/>
            <a:ext cx="8173357" cy="1752600"/>
          </a:xfrm>
        </p:spPr>
        <p:txBody>
          <a:bodyPr/>
          <a:lstStyle/>
          <a:p>
            <a:r>
              <a:rPr lang="fr-CA" sz="2400" dirty="0">
                <a:ea typeface="+mn-lt"/>
                <a:cs typeface="+mn-lt"/>
              </a:rPr>
              <a:t>Les solutions pour traiter la douleur pendant l’accouchement</a:t>
            </a:r>
            <a:endParaRPr lang="en-US" sz="2400" dirty="0"/>
          </a:p>
          <a:p>
            <a:endParaRPr lang="en-US" altLang="en-US" sz="2000" dirty="0">
              <a:cs typeface="Arial"/>
            </a:endParaRPr>
          </a:p>
          <a:p>
            <a:endParaRPr lang="en-US" altLang="en-US" sz="2000" dirty="0"/>
          </a:p>
          <a:p>
            <a:endParaRPr lang="en-US" altLang="en-US" sz="2000" dirty="0"/>
          </a:p>
          <a:p>
            <a:r>
              <a:rPr lang="fr-CA" sz="2000" dirty="0">
                <a:ea typeface="+mn-lt"/>
                <a:cs typeface="+mn-lt"/>
              </a:rPr>
              <a:t>Département d’anesthésie</a:t>
            </a:r>
            <a:endParaRPr lang="en-US" dirty="0">
              <a:ea typeface="+mn-lt"/>
              <a:cs typeface="+mn-lt"/>
            </a:endParaRPr>
          </a:p>
          <a:p>
            <a:r>
              <a:rPr lang="fr-CA" sz="2000" dirty="0">
                <a:ea typeface="+mn-lt"/>
                <a:cs typeface="+mn-lt"/>
              </a:rPr>
              <a:t>Hôpital Saint-Boniface</a:t>
            </a:r>
            <a:endParaRPr lang="en-US" dirty="0">
              <a:ea typeface="+mn-lt"/>
              <a:cs typeface="+mn-lt"/>
            </a:endParaRPr>
          </a:p>
          <a:p>
            <a:r>
              <a:rPr lang="fr-CA" sz="2000" dirty="0">
                <a:ea typeface="+mn-lt"/>
                <a:cs typeface="+mn-lt"/>
              </a:rPr>
              <a:t>Winnipeg (Manitoba)</a:t>
            </a:r>
            <a:endParaRPr lang="en-US" dirty="0">
              <a:ea typeface="+mn-lt"/>
              <a:cs typeface="+mn-lt"/>
            </a:endParaRPr>
          </a:p>
          <a:p>
            <a:r>
              <a:rPr lang="fr-CA" sz="2000" dirty="0">
                <a:ea typeface="+mn-lt"/>
                <a:cs typeface="+mn-lt"/>
              </a:rPr>
              <a:t>Juillet 2024</a:t>
            </a:r>
            <a:endParaRPr lang="fr-CA" dirty="0">
              <a:ea typeface="+mn-lt"/>
              <a:cs typeface="+mn-lt"/>
            </a:endParaRPr>
          </a:p>
          <a:p>
            <a:endParaRPr lang="en-US" altLang="en-US" sz="2000" dirty="0"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latin typeface="Calibri"/>
                <a:ea typeface="Calibri"/>
                <a:cs typeface="Calibri"/>
              </a:rPr>
              <a:t>Analgésie contrôlée par la patiente (ACP), fentanyl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ea typeface="+mn-lt"/>
                <a:cs typeface="+mn-lt"/>
              </a:rPr>
              <a:t>Vous pouvez contrôler l’administration de fentanyl</a:t>
            </a:r>
          </a:p>
          <a:p>
            <a:r>
              <a:rPr lang="fr-CA" dirty="0">
                <a:ea typeface="+mn-lt"/>
                <a:cs typeface="+mn-lt"/>
              </a:rPr>
              <a:t>Il y a un certain risque de problèmes respiratoires pour le nouveau-né en raison des doses accumulées</a:t>
            </a:r>
            <a:endParaRPr lang="en-US" dirty="0"/>
          </a:p>
          <a:p>
            <a:r>
              <a:rPr lang="fr-CA" dirty="0">
                <a:ea typeface="+mn-lt"/>
                <a:cs typeface="+mn-lt"/>
              </a:rPr>
              <a:t>La dépression du nouveau-né peut être inversée par un médicament appelé Narcan</a:t>
            </a:r>
            <a:endParaRPr lang="en-US" dirty="0"/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1392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Oxyde de diazote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ea typeface="+mn-lt"/>
                <a:cs typeface="+mn-lt"/>
              </a:rPr>
              <a:t>Peut réduire modérément la douleur </a:t>
            </a:r>
            <a:endParaRPr lang="en-US">
              <a:ea typeface="+mn-lt"/>
              <a:cs typeface="+mn-lt"/>
            </a:endParaRPr>
          </a:p>
          <a:p>
            <a:r>
              <a:rPr lang="fr-CA" dirty="0">
                <a:ea typeface="+mn-lt"/>
                <a:cs typeface="+mn-lt"/>
              </a:rPr>
              <a:t>Utile pendant quelques heures seulement </a:t>
            </a:r>
            <a:endParaRPr lang="en-US">
              <a:ea typeface="+mn-lt"/>
              <a:cs typeface="+mn-lt"/>
            </a:endParaRPr>
          </a:p>
          <a:p>
            <a:r>
              <a:rPr lang="fr-CA" dirty="0">
                <a:ea typeface="+mn-lt"/>
                <a:cs typeface="+mn-lt"/>
              </a:rPr>
              <a:t>Exige la coopération de la personne qui accouche </a:t>
            </a:r>
            <a:endParaRPr lang="en-US">
              <a:ea typeface="+mn-lt"/>
              <a:cs typeface="+mn-lt"/>
            </a:endParaRPr>
          </a:p>
          <a:p>
            <a:r>
              <a:rPr lang="fr-CA" dirty="0">
                <a:ea typeface="+mn-lt"/>
                <a:cs typeface="+mn-lt"/>
              </a:rPr>
              <a:t>Sécuritaire pour le bébé </a:t>
            </a:r>
            <a:endParaRPr lang="en-US">
              <a:ea typeface="+mn-lt"/>
              <a:cs typeface="+mn-lt"/>
            </a:endParaRPr>
          </a:p>
          <a:p>
            <a:r>
              <a:rPr lang="fr-CA" dirty="0">
                <a:ea typeface="+mn-lt"/>
                <a:cs typeface="+mn-lt"/>
              </a:rPr>
              <a:t>Peut causer des étourdissements </a:t>
            </a:r>
            <a:endParaRPr lang="en-US">
              <a:ea typeface="+mn-lt"/>
              <a:cs typeface="+mn-lt"/>
            </a:endParaRPr>
          </a:p>
          <a:p>
            <a:r>
              <a:rPr lang="fr-CA" dirty="0">
                <a:ea typeface="+mn-lt"/>
                <a:cs typeface="+mn-lt"/>
              </a:rPr>
              <a:t>Les effets secondaires sont de courte durée </a:t>
            </a:r>
            <a:endParaRPr lang="en-US" dirty="0">
              <a:ea typeface="+mn-lt"/>
              <a:cs typeface="+mn-lt"/>
            </a:endParaRPr>
          </a:p>
          <a:p>
            <a:pPr lvl="0"/>
            <a:endParaRPr lang="en-US" dirty="0"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111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Anesthésie épidurale pendant l’accouchement</a:t>
            </a:r>
            <a:endParaRPr lang="en-US" dirty="0"/>
          </a:p>
          <a:p>
            <a:endParaRPr lang="en-US" dirty="0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1" y="1083129"/>
            <a:ext cx="8229600" cy="4983162"/>
          </a:xfrm>
        </p:spPr>
        <p:txBody>
          <a:bodyPr/>
          <a:lstStyle/>
          <a:p>
            <a:r>
              <a:rPr lang="fr-CA" sz="2400">
                <a:ea typeface="+mn-lt"/>
                <a:cs typeface="+mn-lt"/>
              </a:rPr>
              <a:t>Un petit tube est installé dans la région lombaire de la personne qui accouche à l’aide d’une aiguille </a:t>
            </a:r>
            <a:endParaRPr lang="en-US" sz="2400">
              <a:cs typeface="Arial"/>
            </a:endParaRPr>
          </a:p>
          <a:p>
            <a:r>
              <a:rPr lang="fr-CA" sz="2400" dirty="0">
                <a:ea typeface="+mn-lt"/>
                <a:cs typeface="+mn-lt"/>
              </a:rPr>
              <a:t>C’est une perfusion de deux médicaments, un médicament qui gèle (anesthésique local) et un médicament qui engourdit la douleur (opioïde) </a:t>
            </a:r>
          </a:p>
          <a:p>
            <a:r>
              <a:rPr lang="fr-CA" sz="2400" dirty="0">
                <a:ea typeface="+mn-lt"/>
                <a:cs typeface="+mn-lt"/>
              </a:rPr>
              <a:t>Réduit la douleur de l’accouchement  </a:t>
            </a:r>
            <a:endParaRPr lang="en-US" sz="2400" dirty="0">
              <a:cs typeface="Arial"/>
            </a:endParaRPr>
          </a:p>
          <a:p>
            <a:r>
              <a:rPr lang="fr-CA" sz="2400" dirty="0">
                <a:ea typeface="+mn-lt"/>
                <a:cs typeface="+mn-lt"/>
              </a:rPr>
              <a:t>Facilite l’accouchement à la ventouse obstétricale ou au forceps </a:t>
            </a:r>
          </a:p>
          <a:p>
            <a:r>
              <a:rPr lang="fr-CA" sz="2400" dirty="0">
                <a:ea typeface="+mn-lt"/>
                <a:cs typeface="+mn-lt"/>
              </a:rPr>
              <a:t>Peut être désirée dans certaines situations comme les jumeaux, l’accouchement par le siège et l’obésité morbide</a:t>
            </a:r>
            <a:endParaRPr lang="en-US" sz="2400" dirty="0">
              <a:cs typeface="Arial"/>
            </a:endParaRPr>
          </a:p>
          <a:p>
            <a:r>
              <a:rPr lang="fr-CA" sz="2400" dirty="0">
                <a:ea typeface="+mn-lt"/>
                <a:cs typeface="+mn-lt"/>
              </a:rPr>
              <a:t>Sécuritaire pour le bébé</a:t>
            </a:r>
            <a:endParaRPr lang="en-US" sz="2400" dirty="0"/>
          </a:p>
          <a:p>
            <a:endParaRPr lang="en-US" sz="2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6753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Qui NE PEUT PAS subir d’anesthésie épidurale?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ea typeface="+mn-lt"/>
                <a:cs typeface="+mn-lt"/>
              </a:rPr>
              <a:t>Personne qui accouche</a:t>
            </a:r>
            <a:endParaRPr lang="en-US" dirty="0"/>
          </a:p>
          <a:p>
            <a:pPr lvl="1"/>
            <a:r>
              <a:rPr lang="fr-CA" sz="2800" dirty="0">
                <a:ea typeface="+mn-lt"/>
                <a:cs typeface="+mn-lt"/>
              </a:rPr>
              <a:t>qui n’est pas en mesure de coopérer</a:t>
            </a:r>
            <a:endParaRPr lang="en-US" dirty="0"/>
          </a:p>
          <a:p>
            <a:pPr lvl="1"/>
            <a:r>
              <a:rPr lang="fr-CA" sz="2800" dirty="0">
                <a:ea typeface="+mn-lt"/>
                <a:cs typeface="+mn-lt"/>
              </a:rPr>
              <a:t>qui a une infection cutanée au bas de dos</a:t>
            </a:r>
            <a:endParaRPr lang="en-US" dirty="0"/>
          </a:p>
          <a:p>
            <a:pPr lvl="1"/>
            <a:r>
              <a:rPr lang="fr-CA" sz="2800" dirty="0">
                <a:ea typeface="+mn-lt"/>
                <a:cs typeface="+mn-lt"/>
              </a:rPr>
              <a:t>qui a un trouble hémorragique</a:t>
            </a:r>
            <a:endParaRPr lang="en-US" dirty="0"/>
          </a:p>
          <a:p>
            <a:pPr lvl="1"/>
            <a:r>
              <a:rPr lang="fr-CA" sz="2800" dirty="0">
                <a:ea typeface="+mn-lt"/>
                <a:cs typeface="+mn-lt"/>
              </a:rPr>
              <a:t>qui prend des anticoagulants (dépend du moment de la dernière dose)</a:t>
            </a:r>
          </a:p>
          <a:p>
            <a:pPr lvl="1"/>
            <a:r>
              <a:rPr lang="fr-CA" sz="2800" dirty="0">
                <a:ea typeface="+mn-lt"/>
                <a:cs typeface="+mn-lt"/>
              </a:rPr>
              <a:t>qui n’est pas en travail ou dont le col est complètement dilaté</a:t>
            </a:r>
            <a:endParaRPr lang="en-US" dirty="0"/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7052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L’anesthésie épidurale pendant l’accouchement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ea typeface="+mn-lt"/>
                <a:cs typeface="+mn-lt"/>
              </a:rPr>
              <a:t>Un questionnaire rempli par les personnes venues accoucher qui ont reçu une anesthésie épidurale pendant le travail a révélé que :</a:t>
            </a:r>
          </a:p>
          <a:p>
            <a:pPr lvl="1"/>
            <a:r>
              <a:rPr lang="fr-CA" sz="2800" dirty="0">
                <a:ea typeface="+mn-lt"/>
                <a:cs typeface="+mn-lt"/>
              </a:rPr>
              <a:t>59 % ont reçu une anesthésie épidurale 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r-CA" sz="2800" dirty="0">
                <a:ea typeface="+mn-lt"/>
                <a:cs typeface="+mn-lt"/>
              </a:rPr>
              <a:t>82 % ont déclaré un bon ou un excellent traitement de la douleur 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fr-CA" sz="2800" dirty="0">
                <a:ea typeface="+mn-lt"/>
                <a:cs typeface="+mn-lt"/>
              </a:rPr>
              <a:t>96 % auraient une autre anesthésie épidurale 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fr-CA" sz="2800" dirty="0">
                <a:ea typeface="+mn-lt"/>
                <a:cs typeface="+mn-lt"/>
              </a:rPr>
              <a:t>80 % n’ont pas trouvé l’insertion épidurale douloureuse 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cs typeface="Arial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005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latin typeface="Calibri"/>
                <a:ea typeface="Calibri"/>
                <a:cs typeface="Calibri"/>
              </a:rPr>
              <a:t>Complications de l’anesthésie épidurale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ea typeface="+mn-lt"/>
                <a:cs typeface="+mn-lt"/>
              </a:rPr>
              <a:t>Fréquentes : </a:t>
            </a:r>
          </a:p>
          <a:p>
            <a:pPr lvl="1"/>
            <a:r>
              <a:rPr lang="fr-CA" sz="2800" dirty="0">
                <a:ea typeface="+mn-lt"/>
                <a:cs typeface="+mn-lt"/>
              </a:rPr>
              <a:t>Démangeaisons (50 %)</a:t>
            </a:r>
          </a:p>
          <a:p>
            <a:pPr lvl="1"/>
            <a:r>
              <a:rPr lang="fr-CA" sz="2800" dirty="0">
                <a:ea typeface="+mn-lt"/>
                <a:cs typeface="+mn-lt"/>
              </a:rPr>
              <a:t>Échec (1 à 5 %)</a:t>
            </a:r>
          </a:p>
          <a:p>
            <a:pPr lvl="1"/>
            <a:r>
              <a:rPr lang="fr-CA" sz="2800" dirty="0">
                <a:ea typeface="+mn-lt"/>
                <a:cs typeface="+mn-lt"/>
              </a:rPr>
              <a:t>Maux de tête (1 %)</a:t>
            </a:r>
          </a:p>
          <a:p>
            <a:pPr lvl="1"/>
            <a:r>
              <a:rPr lang="fr-CA" sz="2800" dirty="0">
                <a:ea typeface="+mn-lt"/>
                <a:cs typeface="+mn-lt"/>
              </a:rPr>
              <a:t>Chute de la tension artérielle</a:t>
            </a:r>
            <a:endParaRPr lang="en-US" dirty="0"/>
          </a:p>
          <a:p>
            <a:pPr lvl="1"/>
            <a:r>
              <a:rPr lang="fr-CA" sz="2800" dirty="0">
                <a:ea typeface="+mn-lt"/>
                <a:cs typeface="+mn-lt"/>
              </a:rPr>
              <a:t>Rétention urinaire</a:t>
            </a:r>
            <a:endParaRPr lang="en-US" dirty="0"/>
          </a:p>
          <a:p>
            <a:pPr lvl="1"/>
            <a:r>
              <a:rPr lang="fr-CA" sz="2800" dirty="0">
                <a:ea typeface="+mn-lt"/>
                <a:cs typeface="+mn-lt"/>
              </a:rPr>
              <a:t>Douleur à l’épaule</a:t>
            </a:r>
            <a:endParaRPr lang="en-US" dirty="0"/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5348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Complications de l’anesthésie épidurale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ea typeface="+mn-lt"/>
                <a:cs typeface="+mn-lt"/>
              </a:rPr>
              <a:t>Graves, mais peu fréquentes :</a:t>
            </a:r>
          </a:p>
          <a:p>
            <a:pPr lvl="1"/>
            <a:r>
              <a:rPr lang="fr-CA" sz="2800">
                <a:ea typeface="+mn-lt"/>
                <a:cs typeface="+mn-lt"/>
              </a:rPr>
              <a:t>Lésion nerveuse</a:t>
            </a:r>
            <a:endParaRPr lang="en-US"/>
          </a:p>
          <a:p>
            <a:pPr lvl="1"/>
            <a:r>
              <a:rPr lang="fr-CA" sz="2800">
                <a:ea typeface="+mn-lt"/>
                <a:cs typeface="+mn-lt"/>
              </a:rPr>
              <a:t>Lésion de la moelle épinière (paralysie)</a:t>
            </a: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1904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latin typeface="Calibri"/>
                <a:ea typeface="Calibri"/>
                <a:cs typeface="Calibri"/>
              </a:rPr>
              <a:t>Types d’anesthésie en cas d’intervention chirurgicale</a:t>
            </a:r>
            <a:br>
              <a:rPr lang="fr-CA" dirty="0">
                <a:latin typeface="Calibri"/>
                <a:ea typeface="Calibri"/>
                <a:cs typeface="Calibri"/>
              </a:rPr>
            </a:br>
            <a:r>
              <a:rPr lang="fr-CA" sz="2400" dirty="0">
                <a:latin typeface="Calibri"/>
                <a:ea typeface="Calibri"/>
                <a:cs typeface="Calibri"/>
              </a:rPr>
              <a:t> (accouchement par césarienne, rétention du placenta, etc.)</a:t>
            </a:r>
            <a:endParaRPr lang="en-US" sz="2400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6057"/>
            <a:ext cx="8229600" cy="4525963"/>
          </a:xfrm>
        </p:spPr>
        <p:txBody>
          <a:bodyPr/>
          <a:lstStyle/>
          <a:p>
            <a:r>
              <a:rPr lang="fr-CA">
                <a:ea typeface="+mn-lt"/>
                <a:cs typeface="+mn-lt"/>
              </a:rPr>
              <a:t>Épidurale</a:t>
            </a:r>
            <a:endParaRPr lang="en-US"/>
          </a:p>
          <a:p>
            <a:r>
              <a:rPr lang="fr-CA" dirty="0">
                <a:ea typeface="+mn-lt"/>
                <a:cs typeface="+mn-lt"/>
              </a:rPr>
              <a:t>Spinale</a:t>
            </a:r>
            <a:endParaRPr lang="en-US" dirty="0"/>
          </a:p>
          <a:p>
            <a:r>
              <a:rPr lang="fr-CA" dirty="0">
                <a:ea typeface="+mn-lt"/>
                <a:cs typeface="+mn-lt"/>
              </a:rPr>
              <a:t>Générale</a:t>
            </a:r>
            <a:endParaRPr lang="en-US" dirty="0"/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366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Épidurale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ea typeface="+mn-lt"/>
                <a:cs typeface="+mn-lt"/>
              </a:rPr>
              <a:t>Souvent utilisée si déjà installée</a:t>
            </a:r>
            <a:endParaRPr lang="en-US" dirty="0"/>
          </a:p>
          <a:p>
            <a:r>
              <a:rPr lang="fr-CA" dirty="0">
                <a:ea typeface="+mn-lt"/>
                <a:cs typeface="+mn-lt"/>
              </a:rPr>
              <a:t>Action plus lente</a:t>
            </a:r>
            <a:endParaRPr lang="en-US"/>
          </a:p>
          <a:p>
            <a:r>
              <a:rPr lang="fr-CA" dirty="0">
                <a:ea typeface="+mn-lt"/>
                <a:cs typeface="+mn-lt"/>
              </a:rPr>
              <a:t>Peut être « inégale » ou incomplète</a:t>
            </a:r>
            <a:endParaRPr lang="en-US" dirty="0"/>
          </a:p>
          <a:p>
            <a:r>
              <a:rPr lang="fr-CA" dirty="0">
                <a:ea typeface="+mn-lt"/>
                <a:cs typeface="+mn-lt"/>
              </a:rPr>
              <a:t>Peut réduire la tension artérielle</a:t>
            </a:r>
            <a:endParaRPr lang="en-US" dirty="0"/>
          </a:p>
          <a:p>
            <a:r>
              <a:rPr lang="fr-CA" dirty="0">
                <a:ea typeface="+mn-lt"/>
                <a:cs typeface="+mn-lt"/>
              </a:rPr>
              <a:t>Peut être utilisée pendant de longues périodes (c.-à-d. des heures)</a:t>
            </a: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3151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ea typeface="+mn-lt"/>
                <a:cs typeface="+mn-lt"/>
              </a:rPr>
              <a:t>Action très rapide </a:t>
            </a:r>
            <a:endParaRPr lang="en-US"/>
          </a:p>
          <a:p>
            <a:r>
              <a:rPr lang="fr-CA" dirty="0">
                <a:ea typeface="+mn-lt"/>
                <a:cs typeface="+mn-lt"/>
              </a:rPr>
              <a:t>Installation plus rapide que l’anesthésie épidurale </a:t>
            </a:r>
            <a:endParaRPr lang="en-US" dirty="0"/>
          </a:p>
          <a:p>
            <a:r>
              <a:rPr lang="fr-CA" dirty="0">
                <a:ea typeface="+mn-lt"/>
                <a:cs typeface="+mn-lt"/>
              </a:rPr>
              <a:t>Fonctionne seulement pendant une période limitée</a:t>
            </a:r>
            <a:endParaRPr lang="en-US" dirty="0"/>
          </a:p>
          <a:p>
            <a:r>
              <a:rPr lang="fr-CA" dirty="0">
                <a:ea typeface="+mn-lt"/>
                <a:cs typeface="+mn-lt"/>
              </a:rPr>
              <a:t>Peut réduire la tension artérielle rapidement</a:t>
            </a:r>
            <a:endParaRPr lang="en-US" dirty="0"/>
          </a:p>
          <a:p>
            <a:r>
              <a:rPr lang="fr-CA" dirty="0">
                <a:ea typeface="+mn-lt"/>
                <a:cs typeface="+mn-lt"/>
              </a:rPr>
              <a:t>Forte sensation d’engourdissement</a:t>
            </a:r>
            <a:endParaRPr lang="en-US" dirty="0"/>
          </a:p>
          <a:p>
            <a:r>
              <a:rPr lang="fr-CA" dirty="0">
                <a:ea typeface="+mn-lt"/>
                <a:cs typeface="+mn-lt"/>
              </a:rPr>
              <a:t>Peu ou pas d’effets sur le bébé</a:t>
            </a:r>
            <a:endParaRPr lang="en-US" dirty="0"/>
          </a:p>
          <a:p>
            <a:r>
              <a:rPr lang="fr-CA" dirty="0">
                <a:ea typeface="+mn-lt"/>
                <a:cs typeface="+mn-lt"/>
              </a:rPr>
              <a:t>Mêmes risques que l’anesthésie épidurale</a:t>
            </a:r>
            <a:endParaRPr lang="en-US" dirty="0"/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2680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1A66-D333-4D13-ABD7-84B59C345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Objectifs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211AB-B741-4D66-B72F-D28AE1BF9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400">
                <a:ea typeface="+mn-lt"/>
                <a:cs typeface="+mn-lt"/>
              </a:rPr>
              <a:t>Le rôle du département d’anesthésie à l’égard des patientes en train d’accoucher </a:t>
            </a:r>
            <a:endParaRPr lang="en-US" sz="2400">
              <a:cs typeface="Arial"/>
            </a:endParaRPr>
          </a:p>
          <a:p>
            <a:r>
              <a:rPr lang="fr-CA" sz="2400" dirty="0">
                <a:ea typeface="+mn-lt"/>
                <a:cs typeface="+mn-lt"/>
              </a:rPr>
              <a:t>Solutions pour traiter la douleur </a:t>
            </a:r>
            <a:endParaRPr lang="en-US" sz="2400" dirty="0">
              <a:cs typeface="Arial"/>
            </a:endParaRPr>
          </a:p>
          <a:p>
            <a:r>
              <a:rPr lang="fr-CA" sz="2400" dirty="0">
                <a:ea typeface="+mn-lt"/>
                <a:cs typeface="+mn-lt"/>
              </a:rPr>
              <a:t>Qu’est-ce que l’anesthésie épidurale? </a:t>
            </a:r>
            <a:endParaRPr lang="en-US" sz="2400" dirty="0">
              <a:cs typeface="Arial"/>
            </a:endParaRPr>
          </a:p>
          <a:p>
            <a:r>
              <a:rPr lang="fr-CA" sz="2400" dirty="0">
                <a:ea typeface="+mn-lt"/>
                <a:cs typeface="+mn-lt"/>
              </a:rPr>
              <a:t>Quelles sont les contre-indications de l’anesthésie épidurale? </a:t>
            </a:r>
            <a:endParaRPr lang="en-US" sz="2400" dirty="0">
              <a:cs typeface="Arial"/>
            </a:endParaRPr>
          </a:p>
          <a:p>
            <a:r>
              <a:rPr lang="fr-CA" sz="2400" dirty="0">
                <a:ea typeface="+mn-lt"/>
                <a:cs typeface="+mn-lt"/>
              </a:rPr>
              <a:t>Quels sont les effets secondaires et les risques de l’anesthésie épidurale? </a:t>
            </a:r>
            <a:endParaRPr lang="en-US" sz="2400" dirty="0">
              <a:cs typeface="Arial"/>
            </a:endParaRPr>
          </a:p>
          <a:p>
            <a:r>
              <a:rPr lang="fr-CA" sz="2400" dirty="0">
                <a:ea typeface="+mn-lt"/>
                <a:cs typeface="+mn-lt"/>
              </a:rPr>
              <a:t>Qu’arrive-t-il si vous devez accoucher par césarienne?</a:t>
            </a:r>
            <a:endParaRPr lang="en-US" sz="2400" dirty="0"/>
          </a:p>
          <a:p>
            <a:pPr lvl="0"/>
            <a:endParaRPr lang="en-US" dirty="0"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526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Générale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8771"/>
            <a:ext cx="8229600" cy="4525963"/>
          </a:xfrm>
        </p:spPr>
        <p:txBody>
          <a:bodyPr/>
          <a:lstStyle/>
          <a:p>
            <a:r>
              <a:rPr lang="fr-CA">
                <a:ea typeface="+mn-lt"/>
                <a:cs typeface="+mn-lt"/>
              </a:rPr>
              <a:t>Utilisations :</a:t>
            </a:r>
          </a:p>
          <a:p>
            <a:pPr lvl="1"/>
            <a:r>
              <a:rPr lang="fr-CA" sz="2800" dirty="0">
                <a:ea typeface="+mn-lt"/>
                <a:cs typeface="+mn-lt"/>
              </a:rPr>
              <a:t>Situations d’urgence ou de « choc », ou contre-indication de l’anesthésie épidurale ou spinale</a:t>
            </a:r>
            <a:endParaRPr lang="en-US" dirty="0"/>
          </a:p>
          <a:p>
            <a:pPr lvl="1"/>
            <a:r>
              <a:rPr lang="fr-CA" sz="2800" dirty="0">
                <a:ea typeface="+mn-lt"/>
                <a:cs typeface="+mn-lt"/>
              </a:rPr>
              <a:t>La personne qui accouche est inconsciente et intubée</a:t>
            </a:r>
            <a:endParaRPr lang="en-US" dirty="0"/>
          </a:p>
          <a:p>
            <a:pPr lvl="1"/>
            <a:r>
              <a:rPr lang="fr-CA" sz="2800" dirty="0">
                <a:ea typeface="+mn-lt"/>
                <a:cs typeface="+mn-lt"/>
              </a:rPr>
              <a:t>Risque accru de complications :</a:t>
            </a:r>
          </a:p>
          <a:p>
            <a:pPr lvl="2"/>
            <a:r>
              <a:rPr lang="fr-CA" sz="2800" dirty="0">
                <a:ea typeface="+mn-lt"/>
                <a:cs typeface="+mn-lt"/>
              </a:rPr>
              <a:t>Pour la personne qui accouche </a:t>
            </a:r>
            <a:r>
              <a:rPr lang="fr-CA" sz="2800" dirty="0">
                <a:latin typeface="wingdings"/>
                <a:sym typeface="wingdings"/>
              </a:rPr>
              <a:t>à</a:t>
            </a:r>
            <a:r>
              <a:rPr lang="fr-CA" sz="2800" dirty="0">
                <a:ea typeface="+mn-lt"/>
                <a:cs typeface="+mn-lt"/>
              </a:rPr>
              <a:t> </a:t>
            </a:r>
            <a:r>
              <a:rPr lang="fr-CA" sz="2800" dirty="0">
                <a:ea typeface="+mn-lt"/>
                <a:cs typeface="+mn-lt"/>
                <a:sym typeface="Wingdings" panose="05000000000000000000" pitchFamily="2" charset="2"/>
              </a:rPr>
              <a:t>aspiration, hémorragie</a:t>
            </a:r>
            <a:endParaRPr lang="en-US" dirty="0"/>
          </a:p>
          <a:p>
            <a:pPr lvl="2"/>
            <a:r>
              <a:rPr lang="fr-CA" sz="2800" dirty="0">
                <a:ea typeface="+mn-lt"/>
                <a:cs typeface="+mn-lt"/>
                <a:sym typeface="Wingdings" panose="05000000000000000000" pitchFamily="2" charset="2"/>
              </a:rPr>
              <a:t>Pour le </a:t>
            </a:r>
            <a:r>
              <a:rPr lang="fr-CA" sz="2800" dirty="0">
                <a:ea typeface="+mn-lt"/>
                <a:cs typeface="+mn-lt"/>
              </a:rPr>
              <a:t>bébé</a:t>
            </a:r>
            <a:r>
              <a:rPr lang="fr-CA" sz="2800" dirty="0">
                <a:ea typeface="+mn-lt"/>
                <a:cs typeface="+mn-lt"/>
                <a:sym typeface="Wingdings" panose="05000000000000000000" pitchFamily="2" charset="2"/>
              </a:rPr>
              <a:t> </a:t>
            </a:r>
            <a:r>
              <a:rPr lang="fr-CA" sz="2800" dirty="0">
                <a:latin typeface="wingdings"/>
                <a:sym typeface="wingdings"/>
              </a:rPr>
              <a:t>à</a:t>
            </a:r>
            <a:r>
              <a:rPr lang="fr-CA" sz="2800" dirty="0">
                <a:ea typeface="+mn-lt"/>
                <a:cs typeface="+mn-lt"/>
                <a:sym typeface="Wingdings" panose="05000000000000000000" pitchFamily="2" charset="2"/>
              </a:rPr>
              <a:t> déprimé, « mou »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3580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L’anesthésie épidurale démystifiée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ea typeface="+mn-lt"/>
                <a:cs typeface="+mn-lt"/>
              </a:rPr>
              <a:t>Sécuritaire pour le bébé – OUI</a:t>
            </a:r>
            <a:endParaRPr lang="en-US" dirty="0"/>
          </a:p>
          <a:p>
            <a:endParaRPr lang="fr-CA" dirty="0">
              <a:ea typeface="+mn-lt"/>
              <a:cs typeface="+mn-lt"/>
            </a:endParaRPr>
          </a:p>
          <a:p>
            <a:r>
              <a:rPr lang="fr-CA" dirty="0">
                <a:ea typeface="+mn-lt"/>
                <a:cs typeface="+mn-lt"/>
              </a:rPr>
              <a:t>Peut être utilisée sur la plupart des tatouages au bas du dos – OUI</a:t>
            </a:r>
            <a:endParaRPr lang="en-US" dirty="0"/>
          </a:p>
          <a:p>
            <a:endParaRPr lang="fr-CA" dirty="0">
              <a:ea typeface="+mn-lt"/>
              <a:cs typeface="+mn-lt"/>
            </a:endParaRPr>
          </a:p>
          <a:p>
            <a:r>
              <a:rPr lang="fr-CA" dirty="0">
                <a:ea typeface="+mn-lt"/>
                <a:cs typeface="+mn-lt"/>
              </a:rPr>
              <a:t>Peut augmenter le risque d’accouchement au forceps ou à la ventouse – PEUT-ÊTRE</a:t>
            </a:r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8859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L’anesthésie épidurale démystifiée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1" y="1164771"/>
            <a:ext cx="8229600" cy="4525963"/>
          </a:xfrm>
        </p:spPr>
        <p:txBody>
          <a:bodyPr/>
          <a:lstStyle/>
          <a:p>
            <a:r>
              <a:rPr lang="fr-CA" dirty="0">
                <a:ea typeface="+mn-lt"/>
                <a:cs typeface="+mn-lt"/>
              </a:rPr>
              <a:t>Augmente le risque d’accouchement par césarienne – NON</a:t>
            </a:r>
            <a:endParaRPr lang="en-US" dirty="0"/>
          </a:p>
          <a:p>
            <a:endParaRPr lang="fr-CA" dirty="0">
              <a:ea typeface="+mn-lt"/>
              <a:cs typeface="+mn-lt"/>
            </a:endParaRPr>
          </a:p>
          <a:p>
            <a:r>
              <a:rPr lang="fr-CA" dirty="0">
                <a:ea typeface="+mn-lt"/>
                <a:cs typeface="+mn-lt"/>
              </a:rPr>
              <a:t>Prolonge le travail – NON</a:t>
            </a:r>
            <a:endParaRPr lang="en-US" dirty="0">
              <a:ea typeface="+mn-lt"/>
              <a:cs typeface="+mn-lt"/>
            </a:endParaRPr>
          </a:p>
          <a:p>
            <a:endParaRPr lang="fr-CA" dirty="0">
              <a:cs typeface="Arial"/>
            </a:endParaRPr>
          </a:p>
          <a:p>
            <a:r>
              <a:rPr lang="fr-CA" dirty="0">
                <a:ea typeface="+mn-lt"/>
                <a:cs typeface="+mn-lt"/>
              </a:rPr>
              <a:t>Peut causer des maux de dos chroniques – NON</a:t>
            </a:r>
            <a:endParaRPr lang="en-US">
              <a:cs typeface="Arial"/>
            </a:endParaRPr>
          </a:p>
          <a:p>
            <a:endParaRPr lang="fr-CA" dirty="0">
              <a:ea typeface="+mn-lt"/>
              <a:cs typeface="+mn-lt"/>
            </a:endParaRPr>
          </a:p>
          <a:p>
            <a:r>
              <a:rPr lang="fr-CA" dirty="0">
                <a:ea typeface="+mn-lt"/>
                <a:cs typeface="+mn-lt"/>
              </a:rPr>
              <a:t>A une incidence sur l’allaitement maternel – NON</a:t>
            </a:r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21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Ressources supplémentaires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www.painfreebirthing.com</a:t>
            </a:r>
            <a:endParaRPr lang="en-US" dirty="0"/>
          </a:p>
          <a:p>
            <a:r>
              <a:rPr lang="en-US" dirty="0">
                <a:cs typeface="Arial"/>
                <a:hlinkClick r:id="rId3"/>
              </a:rPr>
              <a:t>www.labourpains.org</a:t>
            </a:r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6652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05506-AE64-4444-A180-0138A438E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Le rôle de l’anesthésie</a:t>
            </a:r>
            <a:endParaRPr lang="en-US" dirty="0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6AC36-15B1-44BC-B0E3-EB24439CD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400">
                <a:ea typeface="+mn-lt"/>
                <a:cs typeface="+mn-lt"/>
              </a:rPr>
              <a:t>Fournir des services 24 h sur 24, 7 jours sur 7 </a:t>
            </a:r>
            <a:endParaRPr lang="en-US" sz="240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Aide à titre de médecins consultants </a:t>
            </a:r>
          </a:p>
          <a:p>
            <a:pPr lvl="1"/>
            <a:r>
              <a:rPr lang="fr-CA" sz="2400" dirty="0">
                <a:ea typeface="+mn-lt"/>
                <a:cs typeface="+mn-lt"/>
              </a:rPr>
              <a:t>Aide en cas d’urgence </a:t>
            </a:r>
            <a:endParaRPr lang="en-US" sz="2400" dirty="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Conseils sur le traitement de la douleur </a:t>
            </a:r>
            <a:endParaRPr lang="en-US" sz="2400" dirty="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Traitement de la douleur </a:t>
            </a:r>
            <a:endParaRPr lang="en-US" sz="2400" dirty="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Aide pendant les accouchements par césarienne </a:t>
            </a:r>
            <a:endParaRPr lang="en-US" sz="2400" dirty="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Aide aux soins du bébé </a:t>
            </a:r>
            <a:endParaRPr lang="en-US" sz="2400" dirty="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Hôpital d’enseignement (études/recherches occasionnelles) </a:t>
            </a:r>
          </a:p>
          <a:p>
            <a:endParaRPr lang="en-US" dirty="0"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8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A06D0-7E1B-4F49-9EC6-3DD92B723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56067"/>
            <a:ext cx="8686800" cy="1143000"/>
          </a:xfrm>
        </p:spPr>
        <p:txBody>
          <a:bodyPr/>
          <a:lstStyle/>
          <a:p>
            <a:r>
              <a:rPr lang="fr-CA" dirty="0">
                <a:ea typeface="+mj-lt"/>
                <a:cs typeface="+mj-lt"/>
              </a:rPr>
              <a:t>Le rôle de l’anesthésie pour traiter la douleur</a:t>
            </a:r>
            <a:endParaRPr lang="en-US" dirty="0"/>
          </a:p>
          <a:p>
            <a:endParaRPr lang="en-US" dirty="0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0073D-FADC-4C89-9F90-9E094ED48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ea typeface="+mn-lt"/>
                <a:cs typeface="+mn-lt"/>
              </a:rPr>
              <a:t>Traitement individualisé</a:t>
            </a:r>
            <a:endParaRPr lang="en-US" dirty="0"/>
          </a:p>
          <a:p>
            <a:pPr lvl="1"/>
            <a:r>
              <a:rPr lang="fr-CA" sz="2800" dirty="0">
                <a:ea typeface="+mn-lt"/>
                <a:cs typeface="+mn-lt"/>
              </a:rPr>
              <a:t>Votre philosophie</a:t>
            </a:r>
            <a:endParaRPr lang="en-US" dirty="0"/>
          </a:p>
          <a:p>
            <a:pPr lvl="1"/>
            <a:r>
              <a:rPr lang="fr-CA" sz="2800" dirty="0">
                <a:ea typeface="+mn-lt"/>
                <a:cs typeface="+mn-lt"/>
              </a:rPr>
              <a:t>Votre perception de la douleur</a:t>
            </a:r>
            <a:endParaRPr lang="en-US" dirty="0"/>
          </a:p>
          <a:p>
            <a:pPr lvl="1"/>
            <a:r>
              <a:rPr lang="fr-CA" sz="2800" dirty="0">
                <a:ea typeface="+mn-lt"/>
                <a:cs typeface="+mn-lt"/>
              </a:rPr>
              <a:t>Vos problèmes de santé</a:t>
            </a:r>
            <a:endParaRPr lang="en-US" dirty="0"/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092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EF14A-DF82-4566-AD0F-859D7CFA1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7209"/>
            <a:ext cx="8229600" cy="1143000"/>
          </a:xfrm>
        </p:spPr>
        <p:txBody>
          <a:bodyPr/>
          <a:lstStyle/>
          <a:p>
            <a:r>
              <a:rPr lang="fr-CA" dirty="0">
                <a:ea typeface="+mj-lt"/>
                <a:cs typeface="+mj-lt"/>
              </a:rPr>
              <a:t>Stratégies de traitement de la douleur pendant l’accouchement</a:t>
            </a:r>
            <a:endParaRPr lang="en-US" dirty="0"/>
          </a:p>
          <a:p>
            <a:endParaRPr lang="en-US" dirty="0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9CB49-23DA-43E0-9BD4-104454BD2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400" dirty="0">
                <a:ea typeface="+mn-lt"/>
                <a:cs typeface="+mn-lt"/>
              </a:rPr>
              <a:t>Soins de soutien pendant l’accouchement</a:t>
            </a:r>
            <a:endParaRPr lang="en-US" sz="240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Information (p. ex., cours prénataux) </a:t>
            </a:r>
          </a:p>
          <a:p>
            <a:pPr lvl="1"/>
            <a:r>
              <a:rPr lang="fr-CA" sz="2400" dirty="0">
                <a:ea typeface="+mn-lt"/>
                <a:cs typeface="+mn-lt"/>
              </a:rPr>
              <a:t>Relaxation</a:t>
            </a:r>
          </a:p>
          <a:p>
            <a:pPr lvl="1"/>
            <a:r>
              <a:rPr lang="fr-CA" sz="2400" dirty="0">
                <a:ea typeface="+mn-lt"/>
                <a:cs typeface="+mn-lt"/>
              </a:rPr>
              <a:t>Techniques de respiration</a:t>
            </a:r>
            <a:endParaRPr lang="en-US" sz="240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Hydrothérapie</a:t>
            </a:r>
            <a:endParaRPr lang="en-US" sz="240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Personnes de soutien</a:t>
            </a:r>
            <a:endParaRPr lang="en-US" sz="240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Toucher et massage</a:t>
            </a:r>
          </a:p>
          <a:p>
            <a:pPr lvl="1"/>
            <a:r>
              <a:rPr lang="fr-CA" sz="2400" dirty="0">
                <a:ea typeface="+mn-lt"/>
                <a:cs typeface="+mn-lt"/>
              </a:rPr>
              <a:t>Positionnement</a:t>
            </a:r>
            <a:endParaRPr lang="en-US" sz="240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Injections de solution saline</a:t>
            </a:r>
            <a:endParaRPr lang="en-US" sz="2400" dirty="0"/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36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Types de médicaments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ea typeface="+mn-lt"/>
                <a:cs typeface="+mn-lt"/>
              </a:rPr>
              <a:t>Systémiques (affectent tout le corps) </a:t>
            </a:r>
          </a:p>
          <a:p>
            <a:pPr lvl="1"/>
            <a:r>
              <a:rPr lang="fr-CA" sz="2800">
                <a:ea typeface="+mn-lt"/>
                <a:cs typeface="+mn-lt"/>
              </a:rPr>
              <a:t>Médicaments comme la morphine et le fentanyl </a:t>
            </a:r>
          </a:p>
          <a:p>
            <a:pPr lvl="1"/>
            <a:r>
              <a:rPr lang="fr-CA" sz="2800">
                <a:ea typeface="+mn-lt"/>
                <a:cs typeface="+mn-lt"/>
              </a:rPr>
              <a:t>Injectés par voie intraveineuse (i. v.) </a:t>
            </a:r>
            <a:endParaRPr lang="en-US"/>
          </a:p>
          <a:p>
            <a:pPr lvl="1"/>
            <a:r>
              <a:rPr lang="fr-CA" sz="2800">
                <a:ea typeface="+mn-lt"/>
                <a:cs typeface="+mn-lt"/>
              </a:rPr>
              <a:t>Se retrouvent dans la circulation sanguine </a:t>
            </a:r>
            <a:endParaRPr lang="en-US"/>
          </a:p>
          <a:p>
            <a:pPr lvl="1"/>
            <a:r>
              <a:rPr lang="fr-CA" sz="2800" dirty="0">
                <a:ea typeface="+mn-lt"/>
                <a:cs typeface="+mn-lt"/>
              </a:rPr>
              <a:t>Se retrouvent dans le cerveau (nausée, somnolence) et sont transmis au bébé </a:t>
            </a:r>
            <a:endParaRPr lang="en-US" dirty="0"/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4019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Types de médicaments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ea typeface="+mn-lt"/>
                <a:cs typeface="+mn-lt"/>
              </a:rPr>
              <a:t>Locaux (affectent seulement certaines parties du corps) </a:t>
            </a:r>
            <a:endParaRPr lang="en-US" sz="1050" dirty="0">
              <a:ea typeface="+mn-lt"/>
              <a:cs typeface="+mn-lt"/>
            </a:endParaRPr>
          </a:p>
          <a:p>
            <a:pPr lvl="1"/>
            <a:r>
              <a:rPr lang="fr-CA" sz="2800">
                <a:ea typeface="+mn-lt"/>
                <a:cs typeface="+mn-lt"/>
              </a:rPr>
              <a:t>Anesthésie épidurale, anesthésie spinale 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r-CA" sz="2800">
                <a:ea typeface="+mn-lt"/>
                <a:cs typeface="+mn-lt"/>
              </a:rPr>
              <a:t>Médicaments injectés dans la colonne vertébrale 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r-CA" sz="2800">
                <a:ea typeface="+mn-lt"/>
                <a:cs typeface="+mn-lt"/>
              </a:rPr>
              <a:t>Affectent les nerfs 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r-CA" sz="2800">
                <a:ea typeface="+mn-lt"/>
                <a:cs typeface="+mn-lt"/>
              </a:rPr>
              <a:t>Les médicaments ne vont pas au cerveau ou au bébé </a:t>
            </a:r>
            <a:endParaRPr lang="en-US">
              <a:ea typeface="+mn-lt"/>
              <a:cs typeface="+mn-lt"/>
            </a:endParaRPr>
          </a:p>
          <a:p>
            <a:endParaRPr lang="en-US" b="1" dirty="0"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58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Narcotiques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400">
                <a:ea typeface="+mn-lt"/>
                <a:cs typeface="+mn-lt"/>
              </a:rPr>
              <a:t>Morphine (administration intramusculaire ou intraveineuse)</a:t>
            </a:r>
            <a:endParaRPr lang="fr-CA" sz="2400" dirty="0">
              <a:ea typeface="+mn-lt"/>
              <a:cs typeface="+mn-lt"/>
            </a:endParaRPr>
          </a:p>
          <a:p>
            <a:pPr lvl="1"/>
            <a:r>
              <a:rPr lang="fr-CA" sz="2400">
                <a:ea typeface="+mn-lt"/>
                <a:cs typeface="+mn-lt"/>
              </a:rPr>
              <a:t>Effets secondaires possibles pour la personne qui accouche :</a:t>
            </a:r>
            <a:endParaRPr lang="fr-CA" sz="2400" dirty="0">
              <a:ea typeface="+mn-lt"/>
              <a:cs typeface="+mn-lt"/>
            </a:endParaRPr>
          </a:p>
          <a:p>
            <a:pPr lvl="2"/>
            <a:r>
              <a:rPr lang="fr-CA" dirty="0">
                <a:ea typeface="+mn-lt"/>
                <a:cs typeface="+mn-lt"/>
              </a:rPr>
              <a:t>Sédation</a:t>
            </a:r>
            <a:endParaRPr lang="en-US" dirty="0"/>
          </a:p>
          <a:p>
            <a:pPr lvl="2"/>
            <a:r>
              <a:rPr lang="fr-CA" dirty="0">
                <a:ea typeface="+mn-lt"/>
                <a:cs typeface="+mn-lt"/>
              </a:rPr>
              <a:t>Dépression respiratoire</a:t>
            </a:r>
            <a:endParaRPr lang="en-US" dirty="0"/>
          </a:p>
          <a:p>
            <a:pPr lvl="2"/>
            <a:r>
              <a:rPr lang="fr-CA" dirty="0">
                <a:ea typeface="+mn-lt"/>
                <a:cs typeface="+mn-lt"/>
              </a:rPr>
              <a:t>Nausée, vomissements, démangeaisons</a:t>
            </a:r>
            <a:endParaRPr lang="en-US" dirty="0"/>
          </a:p>
          <a:p>
            <a:pPr lvl="1"/>
            <a:r>
              <a:rPr lang="fr-CA" sz="2400" dirty="0">
                <a:ea typeface="+mn-lt"/>
                <a:cs typeface="+mn-lt"/>
              </a:rPr>
              <a:t>Effets secondaires possibles pour le bébé :</a:t>
            </a:r>
          </a:p>
          <a:p>
            <a:pPr lvl="2"/>
            <a:r>
              <a:rPr lang="fr-CA" dirty="0">
                <a:ea typeface="+mn-lt"/>
                <a:cs typeface="+mn-lt"/>
              </a:rPr>
              <a:t>Dépression respiratoire</a:t>
            </a:r>
            <a:endParaRPr lang="en-US" dirty="0"/>
          </a:p>
          <a:p>
            <a:pPr lvl="2"/>
            <a:r>
              <a:rPr lang="fr-CA" dirty="0">
                <a:ea typeface="+mn-lt"/>
                <a:cs typeface="+mn-lt"/>
              </a:rPr>
              <a:t>Utilisation non sécuritaire lorsque l’accouchement est imminent</a:t>
            </a:r>
          </a:p>
          <a:p>
            <a:endParaRPr lang="en-US" dirty="0">
              <a:cs typeface="Arial"/>
            </a:endParaRP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424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C624-71C9-4020-B75D-F1AD6CF6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Narcotiques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1EAE-3349-443B-B86F-BCED8329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400" dirty="0">
                <a:ea typeface="+mn-lt"/>
                <a:cs typeface="+mn-lt"/>
              </a:rPr>
              <a:t>Fentanyl (i. v.)</a:t>
            </a:r>
            <a:endParaRPr lang="en-US" sz="2400" dirty="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Effet rapide, courte durée</a:t>
            </a:r>
            <a:endParaRPr lang="en-US" sz="2400" dirty="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Peut réduire la douleur de l’accouchement</a:t>
            </a:r>
            <a:endParaRPr lang="en-US" sz="2400" dirty="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Mêmes effets secondaires possibles que la morphine, mais moins fréquents</a:t>
            </a:r>
            <a:endParaRPr lang="en-US" sz="2400" dirty="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Moins de médicaments transmis au bébé, ce qui se traduit par moins d’effets secondaires pour le bébé</a:t>
            </a:r>
            <a:endParaRPr lang="en-US" sz="2400" dirty="0">
              <a:cs typeface="Arial"/>
            </a:endParaRPr>
          </a:p>
          <a:p>
            <a:pPr lvl="1"/>
            <a:r>
              <a:rPr lang="fr-CA" sz="2400" dirty="0">
                <a:ea typeface="+mn-lt"/>
                <a:cs typeface="+mn-lt"/>
              </a:rPr>
              <a:t>Peut être utilisé en toute sécurité jusqu’à l’accouchement</a:t>
            </a:r>
            <a:endParaRPr lang="en-US" sz="2400" dirty="0"/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272134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St. Boniface Hospital">
      <a:dk1>
        <a:srgbClr val="000000"/>
      </a:dk1>
      <a:lt1>
        <a:srgbClr val="FFFFFF"/>
      </a:lt1>
      <a:dk2>
        <a:srgbClr val="0066CC"/>
      </a:dk2>
      <a:lt2>
        <a:srgbClr val="CCCCCC"/>
      </a:lt2>
      <a:accent1>
        <a:srgbClr val="007DC3"/>
      </a:accent1>
      <a:accent2>
        <a:srgbClr val="85C7E3"/>
      </a:accent2>
      <a:accent3>
        <a:srgbClr val="0066CC"/>
      </a:accent3>
      <a:accent4>
        <a:srgbClr val="A5A7AA"/>
      </a:accent4>
      <a:accent5>
        <a:srgbClr val="009EC7"/>
      </a:accent5>
      <a:accent6>
        <a:srgbClr val="A5A7AA"/>
      </a:accent6>
      <a:hlink>
        <a:srgbClr val="0000FF"/>
      </a:hlink>
      <a:folHlink>
        <a:srgbClr val="66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B6387CE12CD949A8724822A53B20F2" ma:contentTypeVersion="10" ma:contentTypeDescription="Create a new document." ma:contentTypeScope="" ma:versionID="41f779fb647705d4c5e2c3b25e790924">
  <xsd:schema xmlns:xsd="http://www.w3.org/2001/XMLSchema" xmlns:xs="http://www.w3.org/2001/XMLSchema" xmlns:p="http://schemas.microsoft.com/office/2006/metadata/properties" xmlns:ns2="fe257eb1-cc08-45e0-8c94-21753b94c7d1" xmlns:ns3="ad2d0e5e-7ca0-4cb5-8409-946ae2ed3db5" targetNamespace="http://schemas.microsoft.com/office/2006/metadata/properties" ma:root="true" ma:fieldsID="2c41eb342004974b5181910d7b7a740f" ns2:_="" ns3:_="">
    <xsd:import namespace="fe257eb1-cc08-45e0-8c94-21753b94c7d1"/>
    <xsd:import namespace="ad2d0e5e-7ca0-4cb5-8409-946ae2ed3d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257eb1-cc08-45e0-8c94-21753b94c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2d0e5e-7ca0-4cb5-8409-946ae2ed3db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B55E23-E9D7-4124-8D12-CF50F58CD7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257eb1-cc08-45e0-8c94-21753b94c7d1"/>
    <ds:schemaRef ds:uri="ad2d0e5e-7ca0-4cb5-8409-946ae2ed3d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8EDDFD-88E1-4AE8-B7C5-B7A15F48CA22}">
  <ds:schemaRefs>
    <ds:schemaRef ds:uri="ad2d0e5e-7ca0-4cb5-8409-946ae2ed3db5"/>
    <ds:schemaRef ds:uri="http://purl.org/dc/terms/"/>
    <ds:schemaRef ds:uri="http://schemas.microsoft.com/office/infopath/2007/PartnerControls"/>
    <ds:schemaRef ds:uri="fe257eb1-cc08-45e0-8c94-21753b94c7d1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819C264-C1AB-4E88-94E2-1EFAEF5BB6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946</Words>
  <Application>Microsoft Office PowerPoint</Application>
  <PresentationFormat>On-screen Show (4:3)</PresentationFormat>
  <Paragraphs>153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wingdings</vt:lpstr>
      <vt:lpstr>wingdings</vt:lpstr>
      <vt:lpstr>Default Design</vt:lpstr>
      <vt:lpstr>L’accouchement et vous </vt:lpstr>
      <vt:lpstr>Objectifs</vt:lpstr>
      <vt:lpstr>Le rôle de l’anesthésie</vt:lpstr>
      <vt:lpstr>Le rôle de l’anesthésie pour traiter la douleur </vt:lpstr>
      <vt:lpstr>Stratégies de traitement de la douleur pendant l’accouchement </vt:lpstr>
      <vt:lpstr>Types de médicaments</vt:lpstr>
      <vt:lpstr>Types de médicaments</vt:lpstr>
      <vt:lpstr>Narcotiques</vt:lpstr>
      <vt:lpstr>Narcotiques</vt:lpstr>
      <vt:lpstr>Analgésie contrôlée par la patiente (ACP), fentanyl</vt:lpstr>
      <vt:lpstr>Oxyde de diazote</vt:lpstr>
      <vt:lpstr>Anesthésie épidurale pendant l’accouchement </vt:lpstr>
      <vt:lpstr>Qui NE PEUT PAS subir d’anesthésie épidurale?</vt:lpstr>
      <vt:lpstr>L’anesthésie épidurale pendant l’accouchement</vt:lpstr>
      <vt:lpstr>Complications de l’anesthésie épidurale</vt:lpstr>
      <vt:lpstr>Complications de l’anesthésie épidurale</vt:lpstr>
      <vt:lpstr>Types d’anesthésie en cas d’intervention chirurgicale  (accouchement par césarienne, rétention du placenta, etc.)</vt:lpstr>
      <vt:lpstr>Épidurale</vt:lpstr>
      <vt:lpstr>Spinale</vt:lpstr>
      <vt:lpstr>Générale</vt:lpstr>
      <vt:lpstr>L’anesthésie épidurale démystifiée</vt:lpstr>
      <vt:lpstr>L’anesthésie épidurale démystifiée</vt:lpstr>
      <vt:lpstr>Ressources supplémentaires</vt:lpstr>
    </vt:vector>
  </TitlesOfParts>
  <Company>WHRA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wrha</dc:creator>
  <cp:lastModifiedBy>Kaylee Lachance</cp:lastModifiedBy>
  <cp:revision>106</cp:revision>
  <dcterms:created xsi:type="dcterms:W3CDTF">2009-11-04T17:13:40Z</dcterms:created>
  <dcterms:modified xsi:type="dcterms:W3CDTF">2025-02-19T15:36:13Z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0x01010089B6387CE12CD949A8724822A53B20F2</vt:lpwstr>
  </property>
</Properties>
</file>